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7" r:id="rId2"/>
    <p:sldId id="275" r:id="rId3"/>
    <p:sldId id="276" r:id="rId4"/>
    <p:sldId id="277" r:id="rId5"/>
    <p:sldId id="278" r:id="rId6"/>
    <p:sldId id="300" r:id="rId7"/>
    <p:sldId id="301" r:id="rId8"/>
    <p:sldId id="302" r:id="rId9"/>
    <p:sldId id="303" r:id="rId10"/>
    <p:sldId id="287" r:id="rId11"/>
    <p:sldId id="292" r:id="rId12"/>
    <p:sldId id="272" r:id="rId13"/>
    <p:sldId id="296" r:id="rId14"/>
    <p:sldId id="288" r:id="rId15"/>
    <p:sldId id="270" r:id="rId16"/>
    <p:sldId id="297" r:id="rId17"/>
    <p:sldId id="293" r:id="rId18"/>
    <p:sldId id="273" r:id="rId19"/>
    <p:sldId id="295" r:id="rId20"/>
    <p:sldId id="294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97BD3-0C2B-4018-9579-19D0F1D57974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7D81-200E-4781-A953-769696430B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4DB2B6-FC47-41CD-9D9D-F60399FD9D5A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F9E38E-9D9A-416D-932E-5B6052E67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"/>
            <a:lum/>
          </a:blip>
          <a:srcRect/>
          <a:stretch>
            <a:fillRect t="5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/>
              <a:t/>
            </a:r>
            <a:br>
              <a:rPr lang="en-US" sz="7300" b="1" dirty="0" smtClean="0"/>
            </a:br>
            <a:r>
              <a:rPr lang="en-US" sz="4800" b="1" dirty="0" smtClean="0">
                <a:solidFill>
                  <a:srgbClr val="00B0F0"/>
                </a:solidFill>
                <a:latin typeface="Arial Black" pitchFamily="34" charset="0"/>
              </a:rPr>
              <a:t>STATE OF TEXAS</a:t>
            </a:r>
            <a:r>
              <a:rPr lang="en-US" sz="6000" b="1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en-US" sz="6000" b="1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6000" b="1" dirty="0" smtClean="0">
                <a:solidFill>
                  <a:srgbClr val="00B0F0"/>
                </a:solidFill>
                <a:latin typeface="Arial Black" pitchFamily="34" charset="0"/>
              </a:rPr>
              <a:t>v</a:t>
            </a:r>
            <a:br>
              <a:rPr lang="en-US" sz="6000" b="1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4800" b="1" dirty="0" smtClean="0">
                <a:solidFill>
                  <a:srgbClr val="00B0F0"/>
                </a:solidFill>
                <a:latin typeface="Arial Black" pitchFamily="34" charset="0"/>
              </a:rPr>
              <a:t>GRESHAM SESTOSO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9" y="5867400"/>
            <a:ext cx="45719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710349"/>
            <a:ext cx="4106174" cy="41476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192"/>
            <a:ext cx="5003967" cy="416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2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AT THE </a:t>
            </a:r>
            <a:r>
              <a:rPr lang="en-US" sz="4800" b="1" u="sng" dirty="0" smtClean="0"/>
              <a:t>TIME OF DRIVING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 </a:t>
            </a:r>
            <a:r>
              <a:rPr lang="en-US" dirty="0" smtClean="0"/>
              <a:t>a 0.08 AT THE TIME OF DRIVING</a:t>
            </a:r>
          </a:p>
          <a:p>
            <a:endParaRPr lang="en-US" dirty="0"/>
          </a:p>
          <a:p>
            <a:r>
              <a:rPr lang="en-US" dirty="0" smtClean="0"/>
              <a:t>.10-.19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.04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6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PRESUMPTION OF INNOCENCE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460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000" dirty="0" smtClean="0"/>
              <a:t>INNOCENT						  			         GUILTY</a:t>
            </a:r>
          </a:p>
        </p:txBody>
      </p:sp>
      <p:pic>
        <p:nvPicPr>
          <p:cNvPr id="4" name="Picture 3" descr="Scale ze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18065"/>
            <a:ext cx="9144000" cy="3621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en-US" sz="8800" dirty="0" smtClean="0"/>
              <a:t>ASSUME</a:t>
            </a:r>
          </a:p>
          <a:p>
            <a:pPr marL="64008" indent="0" algn="ctr">
              <a:buNone/>
            </a:pPr>
            <a:r>
              <a:rPr lang="en-US" sz="8800" dirty="0" smtClean="0"/>
              <a:t>v.</a:t>
            </a:r>
          </a:p>
          <a:p>
            <a:pPr marL="64008" indent="0" algn="ctr">
              <a:buNone/>
            </a:pPr>
            <a:r>
              <a:rPr lang="en-US" sz="8800" dirty="0" smtClean="0"/>
              <a:t>PRESUME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1191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REASONABLE DOUBT?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Highest Burden in the Land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Beyond </a:t>
            </a:r>
            <a:r>
              <a:rPr lang="en-US" b="1" u="sng" dirty="0" smtClean="0"/>
              <a:t>A</a:t>
            </a:r>
            <a:r>
              <a:rPr lang="en-US" dirty="0" smtClean="0"/>
              <a:t> Reasonable Doubt</a:t>
            </a:r>
          </a:p>
          <a:p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0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burden-of-proof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60405" y="228600"/>
            <a:ext cx="9575771" cy="6073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/>
          <a:lstStyle/>
          <a:p>
            <a:pPr marL="64008" indent="0" algn="ctr">
              <a:buNone/>
            </a:pPr>
            <a:r>
              <a:rPr lang="en-US" sz="7200" dirty="0" smtClean="0"/>
              <a:t>COMMON SENSE</a:t>
            </a:r>
          </a:p>
          <a:p>
            <a:pPr marL="64008" indent="0">
              <a:buNone/>
            </a:pPr>
            <a:endParaRPr lang="en-US" dirty="0"/>
          </a:p>
          <a:p>
            <a:pPr marL="64008" indent="0" algn="ctr">
              <a:buNone/>
            </a:pPr>
            <a:endParaRPr lang="en-US" dirty="0" smtClean="0"/>
          </a:p>
          <a:p>
            <a:pPr marL="64008" indent="0" algn="ctr">
              <a:buNone/>
            </a:pPr>
            <a:r>
              <a:rPr lang="en-US" dirty="0" smtClean="0"/>
              <a:t>What Does Someone Look Like </a:t>
            </a:r>
            <a:r>
              <a:rPr lang="en-US" dirty="0" smtClean="0"/>
              <a:t>.</a:t>
            </a:r>
            <a:r>
              <a:rPr lang="en-US" dirty="0"/>
              <a:t>1</a:t>
            </a:r>
            <a:r>
              <a:rPr lang="en-US" dirty="0" smtClean="0"/>
              <a:t>9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00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MENTAL DUE TO INTOX???</a:t>
            </a:r>
          </a:p>
          <a:p>
            <a:endParaRPr lang="en-US" dirty="0"/>
          </a:p>
          <a:p>
            <a:r>
              <a:rPr lang="en-US" dirty="0" smtClean="0"/>
              <a:t>LOSS OF PHYSICAL DUE TO INTOX???</a:t>
            </a:r>
          </a:p>
          <a:p>
            <a:endParaRPr lang="en-US" dirty="0"/>
          </a:p>
          <a:p>
            <a:r>
              <a:rPr lang="en-US" dirty="0" smtClean="0"/>
              <a:t>&gt;0.08 AT THE TIME OF DRIVING???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50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JURY SERVICE</a:t>
            </a:r>
            <a:endParaRPr lang="en-US" sz="8800" b="1" dirty="0"/>
          </a:p>
        </p:txBody>
      </p:sp>
      <p:pic>
        <p:nvPicPr>
          <p:cNvPr id="4" name="Content Placeholder 3" descr="empty jur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962401"/>
            <a:ext cx="7147880" cy="2895600"/>
          </a:xfrm>
        </p:spPr>
      </p:pic>
      <p:pic>
        <p:nvPicPr>
          <p:cNvPr id="5" name="Picture 4" descr="gav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981200"/>
            <a:ext cx="2971800" cy="1875817"/>
          </a:xfrm>
          <a:prstGeom prst="rect">
            <a:avLst/>
          </a:prstGeom>
        </p:spPr>
      </p:pic>
      <p:pic>
        <p:nvPicPr>
          <p:cNvPr id="6" name="Picture 5" descr="Jur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981200"/>
            <a:ext cx="3200400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/>
          <a:lstStyle/>
          <a:p>
            <a:pPr marL="64008" indent="0">
              <a:buNone/>
            </a:pPr>
            <a:endParaRPr lang="en-US" dirty="0"/>
          </a:p>
          <a:p>
            <a:pPr marL="64008" indent="0" algn="ctr">
              <a:buNone/>
            </a:pPr>
            <a:r>
              <a:rPr lang="en-US" sz="8800" dirty="0" smtClean="0"/>
              <a:t>BE PROUD OF YOUR VERDICT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0598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RUSH </a:t>
            </a:r>
            <a:br>
              <a:rPr lang="en-US" sz="9600" b="1" dirty="0" smtClean="0"/>
            </a:br>
            <a:r>
              <a:rPr lang="en-US" sz="9600" b="1" dirty="0" smtClean="0"/>
              <a:t>TO JUDGMENT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6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en-US" sz="7200" dirty="0"/>
          </a:p>
          <a:p>
            <a:pPr marL="64008" indent="0" algn="ctr">
              <a:buNone/>
            </a:pPr>
            <a:r>
              <a:rPr lang="en-US" sz="9600" dirty="0" smtClean="0"/>
              <a:t>NOT GUILTY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00982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/>
              <a:t/>
            </a:r>
            <a:br>
              <a:rPr lang="en-US" sz="7300" b="1" dirty="0" smtClean="0"/>
            </a:br>
            <a:r>
              <a:rPr lang="en-US" sz="9600" b="1" dirty="0" smtClean="0">
                <a:solidFill>
                  <a:srgbClr val="00B0F0"/>
                </a:solidFill>
                <a:latin typeface="Arial Black" pitchFamily="34" charset="0"/>
              </a:rPr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9" y="5867400"/>
            <a:ext cx="45719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3 RULES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en-US" b="1" dirty="0" smtClean="0"/>
          </a:p>
          <a:p>
            <a:pPr marL="64008" indent="0">
              <a:buNone/>
            </a:pPr>
            <a:r>
              <a:rPr lang="en-US" b="1" dirty="0" smtClean="0"/>
              <a:t>1.	PRESUMPTION OF INNOCENCE</a:t>
            </a:r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r>
              <a:rPr lang="en-US" b="1" dirty="0" smtClean="0"/>
              <a:t>2.	BURDEN IS ON THE </a:t>
            </a:r>
            <a:r>
              <a:rPr lang="en-US" b="1" u="sng" dirty="0" smtClean="0"/>
              <a:t>STATE</a:t>
            </a:r>
          </a:p>
          <a:p>
            <a:pPr marL="578358" indent="-514350">
              <a:buAutoNum type="arabicPeriod" startAt="2"/>
            </a:pPr>
            <a:endParaRPr lang="en-US" b="1" u="sng" dirty="0"/>
          </a:p>
          <a:p>
            <a:pPr marL="64008" indent="0">
              <a:buNone/>
            </a:pPr>
            <a:r>
              <a:rPr lang="en-US" b="1" dirty="0" smtClean="0"/>
              <a:t>3.	BEYOND </a:t>
            </a:r>
            <a:r>
              <a:rPr lang="en-US" b="1" u="sng" dirty="0" smtClean="0"/>
              <a:t>A</a:t>
            </a:r>
            <a:r>
              <a:rPr lang="en-US" b="1" dirty="0" smtClean="0"/>
              <a:t> REASONABLE DOUBT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18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TELL YOUR NEIGHBOR/SPOUSE/FRIENDS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September 27, 2015</a:t>
            </a:r>
          </a:p>
          <a:p>
            <a:endParaRPr lang="en-US" dirty="0" smtClean="0"/>
          </a:p>
          <a:p>
            <a:r>
              <a:rPr lang="en-US" dirty="0" smtClean="0"/>
              <a:t>6:00 a.m.</a:t>
            </a:r>
          </a:p>
          <a:p>
            <a:endParaRPr lang="en-US" dirty="0" smtClean="0"/>
          </a:p>
          <a:p>
            <a:r>
              <a:rPr lang="en-US" dirty="0" smtClean="0"/>
              <a:t>Gresham </a:t>
            </a:r>
            <a:r>
              <a:rPr lang="en-US" dirty="0" err="1" smtClean="0"/>
              <a:t>Sestoso</a:t>
            </a:r>
            <a:r>
              <a:rPr lang="en-US" dirty="0" smtClean="0"/>
              <a:t> (35)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Headed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3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RIPKOWSKI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Asleep Behind the Wheel</a:t>
            </a:r>
          </a:p>
          <a:p>
            <a:r>
              <a:rPr lang="en-US" dirty="0" smtClean="0"/>
              <a:t>Polite, Coherent, Cooperative</a:t>
            </a:r>
          </a:p>
          <a:p>
            <a:r>
              <a:rPr lang="en-US" dirty="0" smtClean="0"/>
              <a:t>Odor of Alcohol</a:t>
            </a:r>
          </a:p>
          <a:p>
            <a:r>
              <a:rPr lang="en-US" dirty="0" smtClean="0"/>
              <a:t>Red Glassy Eyes</a:t>
            </a:r>
          </a:p>
          <a:p>
            <a:r>
              <a:rPr lang="en-US" dirty="0" smtClean="0"/>
              <a:t>Not Slurred – Slight Asian Accent</a:t>
            </a:r>
          </a:p>
          <a:p>
            <a:r>
              <a:rPr lang="en-US" dirty="0" smtClean="0"/>
              <a:t>Not Enough for Probable Cause for DWI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9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RIPKOWSKI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HGN at the Scene</a:t>
            </a:r>
          </a:p>
          <a:p>
            <a:pPr lvl="1"/>
            <a:r>
              <a:rPr lang="en-US" dirty="0" smtClean="0"/>
              <a:t>Not Sure if Intoxicated or Not</a:t>
            </a:r>
          </a:p>
          <a:p>
            <a:r>
              <a:rPr lang="en-US" dirty="0" smtClean="0"/>
              <a:t>HGN in the Parking Lot</a:t>
            </a:r>
          </a:p>
          <a:p>
            <a:pPr lvl="1"/>
            <a:r>
              <a:rPr lang="en-US" dirty="0" smtClean="0"/>
              <a:t>Concussion, Contacts, Purely Subjective</a:t>
            </a:r>
          </a:p>
          <a:p>
            <a:pPr lvl="1"/>
            <a:r>
              <a:rPr lang="en-US" dirty="0" smtClean="0"/>
              <a:t>Doesn’t Measure Mental or Physical</a:t>
            </a:r>
          </a:p>
          <a:p>
            <a:r>
              <a:rPr lang="en-US" dirty="0" smtClean="0"/>
              <a:t>Walk and Turn</a:t>
            </a:r>
          </a:p>
          <a:p>
            <a:r>
              <a:rPr lang="en-US" dirty="0" smtClean="0"/>
              <a:t>One Leg Stand</a:t>
            </a:r>
          </a:p>
          <a:p>
            <a:r>
              <a:rPr lang="en-US" dirty="0" smtClean="0"/>
              <a:t>“Can’t Drink and Then Drive”</a:t>
            </a:r>
          </a:p>
        </p:txBody>
      </p:sp>
    </p:spTree>
    <p:extLst>
      <p:ext uri="{BB962C8B-B14F-4D97-AF65-F5344CB8AC3E}">
        <p14:creationId xmlns:p14="http://schemas.microsoft.com/office/powerpoint/2010/main" val="365759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WILLIAMS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HGN / Walk and Turn / One Leg Stand</a:t>
            </a:r>
          </a:p>
          <a:p>
            <a:endParaRPr lang="en-US" dirty="0" smtClean="0"/>
          </a:p>
          <a:p>
            <a:r>
              <a:rPr lang="en-US" dirty="0" smtClean="0"/>
              <a:t>Swore to Tell the Truth</a:t>
            </a:r>
          </a:p>
          <a:p>
            <a:endParaRPr lang="en-US" dirty="0" smtClean="0"/>
          </a:p>
          <a:p>
            <a:r>
              <a:rPr lang="en-US" dirty="0" smtClean="0"/>
              <a:t>Refusal is NOT Illegal</a:t>
            </a:r>
          </a:p>
          <a:p>
            <a:endParaRPr lang="en-US" dirty="0" smtClean="0"/>
          </a:p>
          <a:p>
            <a:r>
              <a:rPr lang="en-US" dirty="0" smtClean="0"/>
              <a:t>Blood – Inversions and Transport??</a:t>
            </a:r>
          </a:p>
        </p:txBody>
      </p:sp>
    </p:spTree>
    <p:extLst>
      <p:ext uri="{BB962C8B-B14F-4D97-AF65-F5344CB8AC3E}">
        <p14:creationId xmlns:p14="http://schemas.microsoft.com/office/powerpoint/2010/main" val="3657593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OWNEN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Sanitary</a:t>
            </a:r>
          </a:p>
          <a:p>
            <a:r>
              <a:rPr lang="en-US" dirty="0" smtClean="0"/>
              <a:t>Left AC</a:t>
            </a:r>
          </a:p>
          <a:p>
            <a:r>
              <a:rPr lang="en-US" dirty="0" err="1" smtClean="0"/>
              <a:t>Betadine</a:t>
            </a:r>
            <a:endParaRPr lang="en-US" dirty="0" smtClean="0"/>
          </a:p>
          <a:p>
            <a:r>
              <a:rPr lang="en-US" dirty="0" smtClean="0"/>
              <a:t>Back and Forth Wipe</a:t>
            </a:r>
          </a:p>
          <a:p>
            <a:r>
              <a:rPr lang="en-US" dirty="0" smtClean="0"/>
              <a:t>Straight Draw / Butterfly Needle</a:t>
            </a:r>
          </a:p>
          <a:p>
            <a:r>
              <a:rPr lang="en-US" dirty="0" smtClean="0"/>
              <a:t>2 Inversions</a:t>
            </a:r>
          </a:p>
          <a:p>
            <a:r>
              <a:rPr lang="en-US" dirty="0" smtClean="0"/>
              <a:t>Sealed the Tubes</a:t>
            </a:r>
          </a:p>
          <a:p>
            <a:r>
              <a:rPr lang="en-US" dirty="0" smtClean="0"/>
              <a:t>Good Job!!</a:t>
            </a:r>
          </a:p>
        </p:txBody>
      </p:sp>
    </p:spTree>
    <p:extLst>
      <p:ext uri="{BB962C8B-B14F-4D97-AF65-F5344CB8AC3E}">
        <p14:creationId xmlns:p14="http://schemas.microsoft.com/office/powerpoint/2010/main" val="365759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/>
              <a:t>RODGERS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TIME OF DRIVING</a:t>
            </a:r>
          </a:p>
          <a:p>
            <a:pPr lvl="1"/>
            <a:r>
              <a:rPr lang="en-US" dirty="0" smtClean="0"/>
              <a:t>Retrograde Extrapolation</a:t>
            </a:r>
          </a:p>
          <a:p>
            <a:pPr lvl="1"/>
            <a:r>
              <a:rPr lang="en-US" dirty="0" smtClean="0"/>
              <a:t>Factors that Can Affect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Has ALWAYS Testified:</a:t>
            </a:r>
          </a:p>
          <a:p>
            <a:pPr lvl="1"/>
            <a:r>
              <a:rPr lang="en-US" dirty="0" smtClean="0"/>
              <a:t> Result Is Accurate</a:t>
            </a:r>
          </a:p>
          <a:p>
            <a:pPr lvl="1"/>
            <a:r>
              <a:rPr lang="en-US" dirty="0" smtClean="0"/>
              <a:t>Machine Is Working Properly</a:t>
            </a:r>
          </a:p>
          <a:p>
            <a:pPr lvl="1"/>
            <a:r>
              <a:rPr lang="en-US" dirty="0" smtClean="0"/>
              <a:t>Proper Protocol Was Filed</a:t>
            </a:r>
          </a:p>
          <a:p>
            <a:pPr lvl="1"/>
            <a:r>
              <a:rPr lang="en-US" dirty="0" smtClean="0"/>
              <a:t>Client Was Intoxicated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7593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554</TotalTime>
  <Words>250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Verve</vt:lpstr>
      <vt:lpstr> STATE OF TEXAS v GRESHAM SESTOSO </vt:lpstr>
      <vt:lpstr>RUSH  TO JUDGMENT</vt:lpstr>
      <vt:lpstr>3 RULES</vt:lpstr>
      <vt:lpstr>TELL YOUR NEIGHBOR/SPOUSE/FRIENDS</vt:lpstr>
      <vt:lpstr>RIPKOWSKI</vt:lpstr>
      <vt:lpstr>RIPKOWSKI</vt:lpstr>
      <vt:lpstr>WILLIAMS</vt:lpstr>
      <vt:lpstr>OWNEN</vt:lpstr>
      <vt:lpstr>RODGERS</vt:lpstr>
      <vt:lpstr>PowerPoint Presentation</vt:lpstr>
      <vt:lpstr>AT THE TIME OF DRIVING</vt:lpstr>
      <vt:lpstr>PRESUMPTION OF INNOCENCE</vt:lpstr>
      <vt:lpstr>PowerPoint Presentation</vt:lpstr>
      <vt:lpstr>REASONABLE DOUBT?</vt:lpstr>
      <vt:lpstr>PowerPoint Presentation</vt:lpstr>
      <vt:lpstr>PowerPoint Presentation</vt:lpstr>
      <vt:lpstr>PowerPoint Presentation</vt:lpstr>
      <vt:lpstr>JURY SERVICE</vt:lpstr>
      <vt:lpstr>PowerPoint Presentation</vt:lpstr>
      <vt:lpstr>PowerPoint Presentation</vt:lpstr>
      <vt:lpstr> THANK YOU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MarkThiessen</dc:creator>
  <cp:lastModifiedBy>Stewart, Napoleon</cp:lastModifiedBy>
  <cp:revision>48</cp:revision>
  <dcterms:created xsi:type="dcterms:W3CDTF">2015-09-23T20:09:44Z</dcterms:created>
  <dcterms:modified xsi:type="dcterms:W3CDTF">2016-04-07T14:22:33Z</dcterms:modified>
</cp:coreProperties>
</file>